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62" r:id="rId4"/>
    <p:sldId id="279" r:id="rId5"/>
    <p:sldId id="265" r:id="rId6"/>
    <p:sldId id="266" r:id="rId7"/>
    <p:sldId id="268" r:id="rId8"/>
    <p:sldId id="269" r:id="rId9"/>
    <p:sldId id="270" r:id="rId10"/>
    <p:sldId id="271" r:id="rId11"/>
    <p:sldId id="280" r:id="rId12"/>
    <p:sldId id="277" r:id="rId13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94660"/>
  </p:normalViewPr>
  <p:slideViewPr>
    <p:cSldViewPr>
      <p:cViewPr>
        <p:scale>
          <a:sx n="66" d="100"/>
          <a:sy n="66" d="100"/>
        </p:scale>
        <p:origin x="568" y="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1DE39-288C-40C0-B8B2-8D3486E60F85}" type="datetimeFigureOut">
              <a:rPr lang="en-US" smtClean="0"/>
              <a:t>9/27/2025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92850-6586-4015-88AF-36570D0AF6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6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86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236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362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235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226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92850-6586-4015-88AF-36570D0AF6F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86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1" i="0">
                <a:solidFill>
                  <a:srgbClr val="0D57C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rgbClr val="0D57C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rgbClr val="0D57C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rgbClr val="0D57C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0487" y="71501"/>
            <a:ext cx="12021185" cy="6696075"/>
          </a:xfrm>
          <a:custGeom>
            <a:avLst/>
            <a:gdLst/>
            <a:ahLst/>
            <a:cxnLst/>
            <a:rect l="l" t="t" r="r" b="b"/>
            <a:pathLst>
              <a:path w="12021185" h="6696075">
                <a:moveTo>
                  <a:pt x="0" y="329946"/>
                </a:moveTo>
                <a:lnTo>
                  <a:pt x="3578" y="281184"/>
                </a:lnTo>
                <a:lnTo>
                  <a:pt x="13973" y="234645"/>
                </a:lnTo>
                <a:lnTo>
                  <a:pt x="30674" y="190840"/>
                </a:lnTo>
                <a:lnTo>
                  <a:pt x="53171" y="150277"/>
                </a:lnTo>
                <a:lnTo>
                  <a:pt x="80954" y="113468"/>
                </a:lnTo>
                <a:lnTo>
                  <a:pt x="113510" y="80923"/>
                </a:lnTo>
                <a:lnTo>
                  <a:pt x="150331" y="53151"/>
                </a:lnTo>
                <a:lnTo>
                  <a:pt x="190906" y="30662"/>
                </a:lnTo>
                <a:lnTo>
                  <a:pt x="234724" y="13967"/>
                </a:lnTo>
                <a:lnTo>
                  <a:pt x="281274" y="3576"/>
                </a:lnTo>
                <a:lnTo>
                  <a:pt x="330047" y="0"/>
                </a:lnTo>
                <a:lnTo>
                  <a:pt x="11690540" y="0"/>
                </a:lnTo>
                <a:lnTo>
                  <a:pt x="11739305" y="3576"/>
                </a:lnTo>
                <a:lnTo>
                  <a:pt x="11785851" y="13967"/>
                </a:lnTo>
                <a:lnTo>
                  <a:pt x="11829669" y="30662"/>
                </a:lnTo>
                <a:lnTo>
                  <a:pt x="11870246" y="53151"/>
                </a:lnTo>
                <a:lnTo>
                  <a:pt x="11907072" y="80923"/>
                </a:lnTo>
                <a:lnTo>
                  <a:pt x="11939635" y="113468"/>
                </a:lnTo>
                <a:lnTo>
                  <a:pt x="11967424" y="150277"/>
                </a:lnTo>
                <a:lnTo>
                  <a:pt x="11989927" y="190840"/>
                </a:lnTo>
                <a:lnTo>
                  <a:pt x="12006634" y="234645"/>
                </a:lnTo>
                <a:lnTo>
                  <a:pt x="12017033" y="281184"/>
                </a:lnTo>
                <a:lnTo>
                  <a:pt x="12020613" y="329946"/>
                </a:lnTo>
                <a:lnTo>
                  <a:pt x="12020613" y="6365963"/>
                </a:lnTo>
                <a:lnTo>
                  <a:pt x="12017033" y="6414736"/>
                </a:lnTo>
                <a:lnTo>
                  <a:pt x="12006634" y="6461287"/>
                </a:lnTo>
                <a:lnTo>
                  <a:pt x="11989927" y="6505104"/>
                </a:lnTo>
                <a:lnTo>
                  <a:pt x="11967424" y="6545679"/>
                </a:lnTo>
                <a:lnTo>
                  <a:pt x="11939635" y="6582500"/>
                </a:lnTo>
                <a:lnTo>
                  <a:pt x="11907072" y="6615057"/>
                </a:lnTo>
                <a:lnTo>
                  <a:pt x="11870246" y="6642839"/>
                </a:lnTo>
                <a:lnTo>
                  <a:pt x="11829669" y="6665336"/>
                </a:lnTo>
                <a:lnTo>
                  <a:pt x="11785851" y="6682037"/>
                </a:lnTo>
                <a:lnTo>
                  <a:pt x="11739305" y="6692433"/>
                </a:lnTo>
                <a:lnTo>
                  <a:pt x="11690540" y="6696011"/>
                </a:lnTo>
                <a:lnTo>
                  <a:pt x="330047" y="6696011"/>
                </a:lnTo>
                <a:lnTo>
                  <a:pt x="281274" y="6692433"/>
                </a:lnTo>
                <a:lnTo>
                  <a:pt x="234724" y="6682037"/>
                </a:lnTo>
                <a:lnTo>
                  <a:pt x="190906" y="6665336"/>
                </a:lnTo>
                <a:lnTo>
                  <a:pt x="150331" y="6642839"/>
                </a:lnTo>
                <a:lnTo>
                  <a:pt x="113510" y="6615057"/>
                </a:lnTo>
                <a:lnTo>
                  <a:pt x="80954" y="6582500"/>
                </a:lnTo>
                <a:lnTo>
                  <a:pt x="53171" y="6545679"/>
                </a:lnTo>
                <a:lnTo>
                  <a:pt x="30674" y="6505104"/>
                </a:lnTo>
                <a:lnTo>
                  <a:pt x="13973" y="6461287"/>
                </a:lnTo>
                <a:lnTo>
                  <a:pt x="3578" y="6414736"/>
                </a:lnTo>
                <a:lnTo>
                  <a:pt x="0" y="6365963"/>
                </a:lnTo>
                <a:lnTo>
                  <a:pt x="0" y="329946"/>
                </a:lnTo>
                <a:close/>
              </a:path>
            </a:pathLst>
          </a:custGeom>
          <a:ln w="6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08455" y="201930"/>
            <a:ext cx="8584565" cy="11350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1" i="0">
                <a:solidFill>
                  <a:srgbClr val="0D57C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85334" y="1490662"/>
            <a:ext cx="6699250" cy="4516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8739" y="6232863"/>
            <a:ext cx="2086610" cy="3660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32852"/>
                </a:solidFill>
                <a:latin typeface="Palatino Linotype"/>
                <a:cs typeface="Palatino Linotype"/>
              </a:defRPr>
            </a:lvl1pPr>
          </a:lstStyle>
          <a:p>
            <a:pPr marL="72898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2819400"/>
            <a:ext cx="10845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/>
              <a:t>Revolutionizing B2B Retail with AI-Powered Insights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err="1" smtClean="0"/>
              <a:t>Hackathon</a:t>
            </a:r>
            <a:r>
              <a:rPr lang="en-US" sz="2400" dirty="0" smtClean="0"/>
              <a:t>: </a:t>
            </a:r>
            <a:r>
              <a:rPr lang="en-US" sz="2400" dirty="0" err="1" smtClean="0"/>
              <a:t>ByteXL</a:t>
            </a:r>
            <a:r>
              <a:rPr lang="en-US" sz="2400" dirty="0" smtClean="0"/>
              <a:t> </a:t>
            </a:r>
            <a:r>
              <a:rPr lang="en-US" sz="2400" dirty="0" err="1" smtClean="0"/>
              <a:t>Hackathon</a:t>
            </a:r>
            <a:r>
              <a:rPr lang="en-US" sz="2400" dirty="0" smtClean="0"/>
              <a:t> 2025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/>
              <a:t>Team: </a:t>
            </a:r>
            <a:r>
              <a:rPr lang="en-US" sz="2400" dirty="0" smtClean="0"/>
              <a:t>High5 Coders </a:t>
            </a:r>
            <a:r>
              <a:rPr lang="en-US" sz="2400" dirty="0" smtClean="0">
                <a:solidFill>
                  <a:srgbClr val="FFC000"/>
                </a:solidFill>
              </a:rPr>
              <a:t>✋</a:t>
            </a:r>
            <a:endParaRPr lang="en-US" sz="2400" dirty="0" smtClean="0">
              <a:solidFill>
                <a:srgbClr val="FFC000"/>
              </a:solidFill>
            </a:endParaRPr>
          </a:p>
          <a:p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/>
              <a:t>College: </a:t>
            </a:r>
            <a:r>
              <a:rPr lang="en-US" sz="2400" dirty="0" smtClean="0"/>
              <a:t>QIS College of Engineering &amp; Technology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/>
              <a:t>Roles: </a:t>
            </a:r>
            <a:r>
              <a:rPr lang="en-US" sz="2400" dirty="0" smtClean="0"/>
              <a:t>Leader | AI Engineer | Developer | Designer | Presenter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1066800"/>
            <a:ext cx="9431020" cy="1823576"/>
          </a:xfrm>
        </p:spPr>
        <p:txBody>
          <a:bodyPr/>
          <a:lstStyle/>
          <a:p>
            <a:r>
              <a:rPr lang="en-US" dirty="0"/>
              <a:t>Personalized Product Recommendations for Enhanced Retailer Experience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 flipH="1">
            <a:off x="914400" y="838200"/>
            <a:ext cx="10058400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4800" dirty="0"/>
              <a:t>The Future of B2B Retail on </a:t>
            </a:r>
            <a:r>
              <a:rPr lang="en-US" sz="4800" dirty="0" err="1"/>
              <a:t>Qwipo</a:t>
            </a:r>
            <a:endParaRPr sz="4800" dirty="0">
              <a:latin typeface="Times New Roman"/>
              <a:cs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0" y="2057400"/>
            <a:ext cx="6629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 Personalized recommendations = smarter, faster, and more profitable shopping.</a:t>
            </a:r>
          </a:p>
          <a:p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 AI transforms repetitive buying into opportunity-driven growth.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 Ready to enhance the retailer experience on </a:t>
            </a:r>
            <a:r>
              <a:rPr lang="en-US" sz="2400" dirty="0" err="1" smtClean="0"/>
              <a:t>Qwipo</a:t>
            </a:r>
            <a:r>
              <a:rPr lang="en-US" sz="2400" dirty="0" smtClean="0"/>
              <a:t>!</a:t>
            </a:r>
            <a:endParaRPr lang="en-US" sz="2400" dirty="0"/>
          </a:p>
        </p:txBody>
      </p:sp>
      <p:pic>
        <p:nvPicPr>
          <p:cNvPr id="13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6000"/>
            <a:ext cx="3746968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05000" y="2374669"/>
            <a:ext cx="10287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Team: high5coders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Leader: </a:t>
            </a:r>
            <a:r>
              <a:rPr lang="en-US" sz="2400" dirty="0" err="1" smtClean="0"/>
              <a:t>D.Sai</a:t>
            </a:r>
            <a:r>
              <a:rPr lang="en-US" sz="2400" dirty="0" smtClean="0"/>
              <a:t> </a:t>
            </a:r>
            <a:r>
              <a:rPr lang="en-US" sz="2400" dirty="0" err="1" smtClean="0"/>
              <a:t>Sree</a:t>
            </a:r>
            <a:r>
              <a:rPr lang="en-US" sz="2400" dirty="0" smtClean="0"/>
              <a:t> </a:t>
            </a:r>
            <a:r>
              <a:rPr lang="en-US" sz="2400" dirty="0" err="1" smtClean="0"/>
              <a:t>Vaishnavi</a:t>
            </a: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AI Engineer: </a:t>
            </a:r>
            <a:r>
              <a:rPr lang="en-US" sz="2400" dirty="0" err="1" smtClean="0"/>
              <a:t>Ch.Vyshnavi</a:t>
            </a: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Developer: </a:t>
            </a:r>
            <a:r>
              <a:rPr lang="en-US" sz="2400" dirty="0" err="1" smtClean="0"/>
              <a:t>N.Dharani</a:t>
            </a: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Designer: A.S </a:t>
            </a:r>
            <a:r>
              <a:rPr lang="en-US" sz="2400" dirty="0" err="1" smtClean="0"/>
              <a:t>AdityaRam</a:t>
            </a: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Presenter: </a:t>
            </a:r>
            <a:r>
              <a:rPr lang="en-US" sz="2400" dirty="0" err="1" smtClean="0"/>
              <a:t>D.Sai</a:t>
            </a:r>
            <a:r>
              <a:rPr lang="en-US" sz="2400" dirty="0" smtClean="0"/>
              <a:t> </a:t>
            </a:r>
            <a:r>
              <a:rPr lang="en-US" sz="2400" dirty="0" err="1" smtClean="0"/>
              <a:t>Sreekar</a:t>
            </a: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Special thanks to </a:t>
            </a:r>
            <a:r>
              <a:rPr lang="en-US" sz="2400" dirty="0" err="1" smtClean="0"/>
              <a:t>hackathon</a:t>
            </a:r>
            <a:r>
              <a:rPr lang="en-US" sz="2400" dirty="0" smtClean="0"/>
              <a:t> organizers &amp; mentors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52800" y="1295400"/>
            <a:ext cx="922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70C0"/>
                </a:solidFill>
              </a:rPr>
              <a:t>Team &amp; Acknowledgements</a:t>
            </a:r>
            <a:endParaRPr lang="en-US" sz="3600" dirty="0">
              <a:solidFill>
                <a:srgbClr val="0070C0"/>
              </a:solidFill>
            </a:endParaRPr>
          </a:p>
        </p:txBody>
      </p:sp>
      <p:pic>
        <p:nvPicPr>
          <p:cNvPr id="4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31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88153" y="3056255"/>
            <a:ext cx="3125470" cy="632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THANK</a:t>
            </a:r>
            <a:r>
              <a:rPr spc="-65" dirty="0"/>
              <a:t> </a:t>
            </a:r>
            <a:r>
              <a:rPr spc="-25" dirty="0"/>
              <a:t>YOU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0600" y="381000"/>
            <a:ext cx="8584565" cy="956030"/>
          </a:xfrm>
          <a:prstGeom prst="rect">
            <a:avLst/>
          </a:prstGeom>
        </p:spPr>
        <p:txBody>
          <a:bodyPr vert="horz" wrap="square" lIns="0" tIns="344804" rIns="0" bIns="0" rtlCol="0">
            <a:spAutoFit/>
          </a:bodyPr>
          <a:lstStyle/>
          <a:p>
            <a:pPr marL="2169795">
              <a:lnSpc>
                <a:spcPct val="100000"/>
              </a:lnSpc>
              <a:spcBef>
                <a:spcPts val="130"/>
              </a:spcBef>
            </a:pPr>
            <a:r>
              <a:rPr lang="en-US" dirty="0" smtClean="0"/>
              <a:t>The Challenge for Retailers</a:t>
            </a:r>
            <a:endParaRPr spc="-1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2001" y="2209800"/>
            <a:ext cx="5943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smtClean="0"/>
              <a:t>• Retailers face repetitive buying patterns → missed opportunities.</a:t>
            </a:r>
          </a:p>
          <a:p>
            <a:pPr marL="0" indent="0">
              <a:buNone/>
            </a:pP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 Difficulty in discovering relevant products efficiently.</a:t>
            </a:r>
          </a:p>
          <a:p>
            <a:pPr marL="0" indent="0">
              <a:buNone/>
            </a:pPr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Leads to suboptimal sales and business growth for both retailers and distributors.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2057400"/>
            <a:ext cx="4282053" cy="39056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2362200" y="2590800"/>
            <a:ext cx="8686800" cy="24570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b="0" dirty="0" smtClean="0"/>
              <a:t>Stagnant </a:t>
            </a:r>
            <a:r>
              <a:rPr lang="en-US" sz="2800" b="0" dirty="0"/>
              <a:t>retailer experience = lost revenue.</a:t>
            </a:r>
          </a:p>
          <a:p>
            <a:endParaRPr lang="en-US" sz="2800" b="0" dirty="0" smtClean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b="0" dirty="0" smtClean="0"/>
              <a:t>Missed </a:t>
            </a:r>
            <a:r>
              <a:rPr lang="en-US" sz="2800" b="0" dirty="0"/>
              <a:t>product discovery = missed partnerships.</a:t>
            </a:r>
          </a:p>
          <a:p>
            <a:endParaRPr lang="en-US" sz="2800" b="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b="0" dirty="0" smtClean="0"/>
              <a:t>No </a:t>
            </a:r>
            <a:r>
              <a:rPr lang="en-US" sz="2800" b="0" dirty="0"/>
              <a:t>personalized guidance = inefficient purchasing.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b="0" spc="-1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0" y="609600"/>
            <a:ext cx="10421620" cy="821762"/>
          </a:xfrm>
          <a:prstGeom prst="rect">
            <a:avLst/>
          </a:prstGeom>
        </p:spPr>
        <p:txBody>
          <a:bodyPr vert="horz" wrap="square" lIns="0" tIns="211835" rIns="0" bIns="0" rtlCol="0">
            <a:spAutoFit/>
          </a:bodyPr>
          <a:lstStyle/>
          <a:p>
            <a:pPr marL="2687320">
              <a:lnSpc>
                <a:spcPct val="100000"/>
              </a:lnSpc>
              <a:spcBef>
                <a:spcPts val="130"/>
              </a:spcBef>
            </a:pPr>
            <a:r>
              <a:rPr lang="en-US" dirty="0"/>
              <a:t>Impact on the B2B </a:t>
            </a:r>
            <a:r>
              <a:rPr lang="en-US" dirty="0" smtClean="0"/>
              <a:t>Marketplace</a:t>
            </a:r>
            <a:endParaRPr b="0" spc="20" dirty="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838200"/>
            <a:ext cx="11887200" cy="1215717"/>
          </a:xfrm>
        </p:spPr>
        <p:txBody>
          <a:bodyPr/>
          <a:lstStyle/>
          <a:p>
            <a:r>
              <a:rPr lang="en-US" dirty="0" smtClean="0"/>
              <a:t>AI-Powered Personalized Recommendations</a:t>
            </a:r>
            <a:endParaRPr lang="en-US" dirty="0"/>
          </a:p>
        </p:txBody>
      </p:sp>
      <p:pic>
        <p:nvPicPr>
          <p:cNvPr id="4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sp>
        <p:nvSpPr>
          <p:cNvPr id="5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2083714"/>
            <a:ext cx="1097280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0" dirty="0" smtClean="0"/>
              <a:t>Intelligent </a:t>
            </a:r>
            <a:r>
              <a:rPr lang="en-US" sz="2800" b="0" dirty="0"/>
              <a:t>product suggestions based on retailer behavior</a:t>
            </a:r>
            <a:r>
              <a:rPr lang="en-US" sz="2800" b="0" dirty="0" smtClean="0"/>
              <a:t>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800" b="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0" dirty="0" smtClean="0"/>
              <a:t> </a:t>
            </a:r>
            <a:r>
              <a:rPr lang="en-US" sz="2800" b="0" dirty="0"/>
              <a:t>Predictive analytics for optimal purchasing</a:t>
            </a:r>
            <a:r>
              <a:rPr lang="en-US" sz="2800" b="0" dirty="0" smtClean="0"/>
              <a:t>.</a:t>
            </a:r>
          </a:p>
          <a:p>
            <a:endParaRPr lang="en-US" sz="2800" b="0" dirty="0" smtClean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0" dirty="0" smtClean="0"/>
              <a:t>Real-time </a:t>
            </a:r>
            <a:r>
              <a:rPr lang="en-US" sz="2800" b="0" dirty="0"/>
              <a:t>updates with trend-aware recommendations.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30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5800" y="1371600"/>
            <a:ext cx="6454775" cy="241413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6350">
              <a:lnSpc>
                <a:spcPct val="100899"/>
              </a:lnSpc>
              <a:spcBef>
                <a:spcPts val="110"/>
              </a:spcBef>
            </a:pPr>
            <a:endParaRPr sz="155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372600" cy="6245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dirty="0"/>
              <a:t>Technology That Powers the Solution</a:t>
            </a:r>
            <a:endParaRPr spc="-10" dirty="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2743200"/>
            <a:ext cx="116586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 smtClean="0"/>
              <a:t>Web Development: Node.js + Express/</a:t>
            </a:r>
            <a:r>
              <a:rPr lang="en-US" sz="2800" dirty="0" err="1" smtClean="0"/>
              <a:t>Fastify</a:t>
            </a:r>
            <a:r>
              <a:rPr lang="en-US" sz="2800" dirty="0" smtClean="0"/>
              <a:t>, Python Flask/</a:t>
            </a:r>
            <a:r>
              <a:rPr lang="en-US" sz="2800" dirty="0" err="1" smtClean="0"/>
              <a:t>FastAPI</a:t>
            </a:r>
            <a:r>
              <a:rPr lang="en-US" sz="2800" dirty="0" smtClean="0"/>
              <a:t>, </a:t>
            </a:r>
            <a:r>
              <a:rPr lang="en-US" sz="2800" dirty="0" err="1" smtClean="0"/>
              <a:t>Microservices</a:t>
            </a:r>
            <a:r>
              <a:rPr lang="en-US" sz="2800" dirty="0" smtClean="0"/>
              <a:t>, </a:t>
            </a:r>
            <a:r>
              <a:rPr lang="en-US" sz="2800" dirty="0" err="1" smtClean="0"/>
              <a:t>PostgreSQL</a:t>
            </a:r>
            <a:r>
              <a:rPr lang="en-US" sz="2800" dirty="0" smtClean="0"/>
              <a:t>/</a:t>
            </a:r>
            <a:r>
              <a:rPr lang="en-US" sz="2800" dirty="0" err="1" smtClean="0"/>
              <a:t>MongoDB</a:t>
            </a:r>
            <a:endParaRPr lang="en-US" sz="2800" dirty="0" smtClean="0"/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800" dirty="0" smtClean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 smtClean="0"/>
              <a:t>AI/ML: </a:t>
            </a:r>
            <a:r>
              <a:rPr lang="en-US" sz="2800" dirty="0" err="1" smtClean="0"/>
              <a:t>scikit</a:t>
            </a:r>
            <a:r>
              <a:rPr lang="en-US" sz="2800" dirty="0" smtClean="0"/>
              <a:t>-learn, </a:t>
            </a:r>
            <a:r>
              <a:rPr lang="en-US" sz="2800" dirty="0" err="1" smtClean="0"/>
              <a:t>TensorFlow</a:t>
            </a:r>
            <a:r>
              <a:rPr lang="en-US" sz="2800" dirty="0" smtClean="0"/>
              <a:t>/</a:t>
            </a:r>
            <a:r>
              <a:rPr lang="en-US" sz="2800" dirty="0" err="1" smtClean="0"/>
              <a:t>PyTorch</a:t>
            </a:r>
            <a:endParaRPr lang="en-US" sz="2800" dirty="0" smtClean="0"/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2800" dirty="0" smtClean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 smtClean="0"/>
              <a:t>API &amp; Integration: REST/</a:t>
            </a:r>
            <a:r>
              <a:rPr lang="en-US" sz="2800" dirty="0" err="1" smtClean="0"/>
              <a:t>GraphQL</a:t>
            </a:r>
            <a:r>
              <a:rPr lang="en-US" sz="2800" dirty="0" smtClean="0"/>
              <a:t>, </a:t>
            </a:r>
            <a:r>
              <a:rPr lang="en-US" sz="2800" dirty="0" err="1" smtClean="0"/>
              <a:t>WebSockets</a:t>
            </a:r>
            <a:r>
              <a:rPr lang="en-US" sz="2800" dirty="0" smtClean="0"/>
              <a:t>, </a:t>
            </a:r>
            <a:r>
              <a:rPr lang="en-US" sz="2800" dirty="0" err="1" smtClean="0"/>
              <a:t>OpenAI</a:t>
            </a:r>
            <a:r>
              <a:rPr lang="en-US" sz="2800" dirty="0" smtClean="0"/>
              <a:t>/Gemini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8584565" cy="1032333"/>
          </a:xfrm>
          <a:prstGeom prst="rect">
            <a:avLst/>
          </a:prstGeom>
        </p:spPr>
        <p:txBody>
          <a:bodyPr vert="horz" wrap="square" lIns="0" tIns="420369" rIns="0" bIns="0" rtlCol="0">
            <a:spAutoFit/>
          </a:bodyPr>
          <a:lstStyle/>
          <a:p>
            <a:pPr marL="1466850">
              <a:lnSpc>
                <a:spcPct val="100000"/>
              </a:lnSpc>
              <a:spcBef>
                <a:spcPts val="130"/>
              </a:spcBef>
            </a:pPr>
            <a:r>
              <a:rPr lang="en-US" dirty="0" smtClean="0"/>
              <a:t>    Behind </a:t>
            </a:r>
            <a:r>
              <a:rPr lang="en-US" dirty="0"/>
              <a:t>the Scenes</a:t>
            </a:r>
            <a:endParaRPr spc="-10" dirty="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58525" y="133350"/>
            <a:ext cx="981075" cy="838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2438400"/>
            <a:ext cx="7010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r>
              <a:rPr lang="en-US" sz="2400" dirty="0" smtClean="0"/>
              <a:t>. Collect retailer purchase data (historical &amp; real-time).</a:t>
            </a:r>
          </a:p>
          <a:p>
            <a:endParaRPr lang="en-US" sz="2400" dirty="0" smtClean="0"/>
          </a:p>
          <a:p>
            <a:r>
              <a:rPr lang="en-US" sz="2400" dirty="0"/>
              <a:t>2</a:t>
            </a:r>
            <a:r>
              <a:rPr lang="en-US" sz="2400" dirty="0" smtClean="0"/>
              <a:t>. Analyze trends using ML algorithms.</a:t>
            </a:r>
          </a:p>
          <a:p>
            <a:endParaRPr lang="en-US" sz="2400" dirty="0" smtClean="0"/>
          </a:p>
          <a:p>
            <a:r>
              <a:rPr lang="en-US" sz="2400" dirty="0" smtClean="0"/>
              <a:t>3. Generate personalized product recommendations.</a:t>
            </a:r>
          </a:p>
          <a:p>
            <a:endParaRPr lang="en-US" sz="2400" dirty="0" smtClean="0"/>
          </a:p>
          <a:p>
            <a:r>
              <a:rPr lang="en-US" sz="2400" dirty="0" smtClean="0"/>
              <a:t>4. Display on dashboard → actionable insights for retailers.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1981200"/>
            <a:ext cx="3124200" cy="41247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609600" y="762000"/>
            <a:ext cx="11658599" cy="993221"/>
          </a:xfrm>
          <a:prstGeom prst="rect">
            <a:avLst/>
          </a:prstGeom>
        </p:spPr>
        <p:txBody>
          <a:bodyPr vert="horz" wrap="square" lIns="0" tIns="381635" rIns="0" bIns="0" rtlCol="0">
            <a:spAutoFit/>
          </a:bodyPr>
          <a:lstStyle/>
          <a:p>
            <a:pPr marL="3069590">
              <a:lnSpc>
                <a:spcPct val="100000"/>
              </a:lnSpc>
              <a:spcBef>
                <a:spcPts val="130"/>
              </a:spcBef>
            </a:pPr>
            <a:r>
              <a:rPr lang="en-US" dirty="0"/>
              <a:t>What Makes Our Solution Stand Out</a:t>
            </a:r>
            <a:endParaRPr spc="2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87075" y="314325"/>
            <a:ext cx="981075" cy="838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4800" y="4114800"/>
            <a:ext cx="10332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</a:t>
            </a:r>
            <a:endParaRPr 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762000" y="3663791"/>
            <a:ext cx="11277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0" y="2057400"/>
            <a:ext cx="7315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Personalization: Tailored to each retailer’s buying patterns.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 Efficiency: Reduces time spent on product discovery.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 Real-Time Insights: Reacts to trends instantly.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Business Growth: Improves sales &amp; reduces missed opportunities.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09800"/>
            <a:ext cx="3886200" cy="350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62200" y="762000"/>
            <a:ext cx="6603686" cy="6245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dirty="0"/>
              <a:t>Business &amp; Retailer Benefits</a:t>
            </a:r>
            <a:endParaRPr spc="-1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58500" y="276225"/>
            <a:ext cx="981075" cy="838200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55892" rIns="0" bIns="0" rtlCol="0">
            <a:spAutoFit/>
          </a:bodyPr>
          <a:lstStyle/>
          <a:p>
            <a:pPr marL="153670">
              <a:lnSpc>
                <a:spcPts val="1425"/>
              </a:lnSpc>
            </a:pPr>
            <a:r>
              <a:rPr dirty="0"/>
              <a:t>Project</a:t>
            </a:r>
            <a:r>
              <a:rPr spc="5" dirty="0"/>
              <a:t> </a:t>
            </a:r>
            <a:r>
              <a:rPr spc="-10" dirty="0"/>
              <a:t>review-</a:t>
            </a:r>
            <a:r>
              <a:rPr spc="-50" dirty="0"/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600200" y="2286000"/>
            <a:ext cx="97536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 Increased sales volume &amp; revenue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Improved retailer satisfaction &amp; loyalty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Better distributor-retailer connections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 Data-driven decision-making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2133600"/>
            <a:ext cx="4114800" cy="33673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08455" y="201930"/>
            <a:ext cx="8584565" cy="747640"/>
          </a:xfrm>
          <a:prstGeom prst="rect">
            <a:avLst/>
          </a:prstGeom>
        </p:spPr>
        <p:txBody>
          <a:bodyPr vert="horz" wrap="square" lIns="0" tIns="191769" rIns="0" bIns="0" rtlCol="0">
            <a:spAutoFit/>
          </a:bodyPr>
          <a:lstStyle/>
          <a:p>
            <a:pPr marL="3036570">
              <a:lnSpc>
                <a:spcPct val="100000"/>
              </a:lnSpc>
              <a:spcBef>
                <a:spcPts val="105"/>
              </a:spcBef>
            </a:pPr>
            <a:r>
              <a:rPr lang="en-US" sz="3600" dirty="0"/>
              <a:t>Sneak Peek</a:t>
            </a:r>
            <a:endParaRPr sz="3600" dirty="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5" y="161925"/>
            <a:ext cx="981075" cy="838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00" y="2438400"/>
            <a:ext cx="609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Show </a:t>
            </a:r>
            <a:r>
              <a:rPr lang="en-US" sz="2400" dirty="0" err="1" smtClean="0"/>
              <a:t>Figma</a:t>
            </a:r>
            <a:r>
              <a:rPr lang="en-US" sz="2400" dirty="0" smtClean="0"/>
              <a:t>/Prototype screenshots of the web app.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smtClean="0"/>
              <a:t>Highlight product cards, recommendation bubbles, and filters.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95400"/>
            <a:ext cx="6057900" cy="518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</TotalTime>
  <Words>370</Words>
  <Application>Microsoft Office PowerPoint</Application>
  <PresentationFormat>Widescreen</PresentationFormat>
  <Paragraphs>87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Palatino Linotype</vt:lpstr>
      <vt:lpstr>Times New Roman</vt:lpstr>
      <vt:lpstr>Wingdings</vt:lpstr>
      <vt:lpstr>Office Theme</vt:lpstr>
      <vt:lpstr>Personalized Product Recommendations for Enhanced Retailer Experience</vt:lpstr>
      <vt:lpstr>The Challenge for Retailers</vt:lpstr>
      <vt:lpstr>Impact on the B2B Marketplace</vt:lpstr>
      <vt:lpstr>AI-Powered Personalized Recommendations</vt:lpstr>
      <vt:lpstr>Technology That Powers the Solution</vt:lpstr>
      <vt:lpstr>    Behind the Scenes</vt:lpstr>
      <vt:lpstr>What Makes Our Solution Stand Out</vt:lpstr>
      <vt:lpstr>Business &amp; Retailer Benefits</vt:lpstr>
      <vt:lpstr>Sneak Peek</vt:lpstr>
      <vt:lpstr>The Future of B2B Retail on Qwipo</vt:lpstr>
      <vt:lpstr>PowerPoint Presentation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account</cp:lastModifiedBy>
  <cp:revision>53</cp:revision>
  <dcterms:created xsi:type="dcterms:W3CDTF">2025-09-24T15:33:47Z</dcterms:created>
  <dcterms:modified xsi:type="dcterms:W3CDTF">2025-09-27T02:23:35Z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2025-09-14T00:00:00Z</vt:filetime>
  </property>
  <property fmtid="{D5CDD505-2E9C-101B-9397-08002B2CF9AE}" pid="3" name="LastSaved">
    <vt:filetime>2025-09-24T00:00:00Z</vt:filetime>
  </property>
  <property fmtid="{D5CDD505-2E9C-101B-9397-08002B2CF9AE}" pid="4" name="Producer">
    <vt:lpwstr>3-Heights(TM) PDF Security Shell 4.8.25.2 (http://www.pdf-tools.com)</vt:lpwstr>
  </property>
</Properties>
</file>